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86" r:id="rId2"/>
    <p:sldId id="692" r:id="rId3"/>
    <p:sldId id="607" r:id="rId4"/>
    <p:sldId id="705" r:id="rId5"/>
    <p:sldId id="608" r:id="rId6"/>
    <p:sldId id="588" r:id="rId7"/>
    <p:sldId id="539" r:id="rId8"/>
    <p:sldId id="530" r:id="rId9"/>
    <p:sldId id="591" r:id="rId10"/>
    <p:sldId id="598" r:id="rId11"/>
    <p:sldId id="599" r:id="rId12"/>
    <p:sldId id="597" r:id="rId13"/>
    <p:sldId id="589" r:id="rId14"/>
    <p:sldId id="528" r:id="rId15"/>
    <p:sldId id="529" r:id="rId16"/>
    <p:sldId id="594" r:id="rId17"/>
    <p:sldId id="596" r:id="rId18"/>
    <p:sldId id="601" r:id="rId19"/>
    <p:sldId id="382" r:id="rId20"/>
    <p:sldId id="603" r:id="rId21"/>
    <p:sldId id="604" r:id="rId22"/>
    <p:sldId id="5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58BFE-FBA2-4272-B7EB-720E23902D04}" v="3" dt="2019-09-22T15:56:46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0248-5B3D-4E66-85F6-5C6DB6B67D9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83C5E-0292-4C6B-A028-92C6D14D7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4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4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145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23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9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6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36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061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76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04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455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18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60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6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1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8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2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IUY2yI5F16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ack+to+dinosaur+Island+VR+demo&amp;rlz=1C1CHBF_enUS802US802&amp;source=lnms&amp;tbm=isch&amp;sa=X&amp;ved=0ahUKEwjS4_Kr5q_gAhVL7YMKHd9RBLoQ_AUIECgD&amp;biw=973&amp;bih=935#imgrc=btjTyrFfrWCgL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9BFHslqb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19278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Processes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(For internal use only)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4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5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2A7A-E36C-41DB-8945-E4D75325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7BAF041-A2F4-4F68-AEA7-2D2430E7C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" y="0"/>
            <a:ext cx="12281006" cy="6885290"/>
          </a:xfrm>
        </p:spPr>
      </p:pic>
    </p:spTree>
    <p:extLst>
      <p:ext uri="{BB962C8B-B14F-4D97-AF65-F5344CB8AC3E}">
        <p14:creationId xmlns:p14="http://schemas.microsoft.com/office/powerpoint/2010/main" val="144833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175F-91BB-403B-AA22-C9C321F8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animal, bird&#10;&#10;Description automatically generated">
            <a:extLst>
              <a:ext uri="{FF2B5EF4-FFF2-40B4-BE49-F238E27FC236}">
                <a16:creationId xmlns:a16="http://schemas.microsoft.com/office/drawing/2014/main" id="{2C63FDEE-5D58-4D7E-AFCB-2DB43B01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10533" cy="6876143"/>
          </a:xfrm>
        </p:spPr>
      </p:pic>
    </p:spTree>
    <p:extLst>
      <p:ext uri="{BB962C8B-B14F-4D97-AF65-F5344CB8AC3E}">
        <p14:creationId xmlns:p14="http://schemas.microsoft.com/office/powerpoint/2010/main" val="370353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Ergonomics: User Information zones (Top Down)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schemeClr val="bg1"/>
                </a:solidFill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CEC63-7F98-41D4-8382-21FD5D95F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4" y="1325880"/>
            <a:ext cx="9144131" cy="45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516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are impacted by the weight of HMDs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 of the average human head: 	    4500-5000g (10-11 pounds)	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Rift:						    470g (1.04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						    563g (1.24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PSVR: 					    610g (1.34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Quest: 					    571g (1.26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Cosmos: 		    		    Less than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Valve Index:					    807g (</a:t>
            </a:r>
            <a:r>
              <a:rPr lang="en-US" sz="2400">
                <a:solidFill>
                  <a:prstClr val="white"/>
                </a:solidFill>
                <a:latin typeface="Calibri" panose="020F0502020204030204"/>
              </a:rPr>
              <a:t>1.78 pounds)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Ergonomic studies show that (if sitting) a monitor is should be 15° - 50° below horizon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Accounting For head tilt of 5 ° - 15°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this doesn’t include the additional weight of an HMD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Human posture &amp; HMD weight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 err="1">
                <a:solidFill>
                  <a:prstClr val="white"/>
                </a:solidFill>
                <a:latin typeface="Calibri" panose="020F0502020204030204"/>
              </a:rPr>
              <a:t>Agler</a:t>
            </a:r>
            <a:r>
              <a:rPr lang="en-US" sz="2000" i="1" dirty="0">
                <a:solidFill>
                  <a:prstClr val="white"/>
                </a:solidFill>
                <a:latin typeface="Calibri" panose="020F0502020204030204"/>
              </a:rPr>
              <a:t> (Google)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42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 – Ergonomics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prstClr val="white"/>
                </a:solidFill>
                <a:latin typeface="Calibri" panose="020F0502020204030204"/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D4AD3782-DCBE-4903-B713-587F9F84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74" y="1561425"/>
            <a:ext cx="4221606" cy="40616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45ED13-2CC0-4343-817F-4145C61C3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2" r="20741" b="1828"/>
          <a:stretch/>
        </p:blipFill>
        <p:spPr>
          <a:xfrm>
            <a:off x="411480" y="1569388"/>
            <a:ext cx="5039917" cy="4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354C9-D87C-48C2-BCBA-2382EC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19653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Ergonomics: User Information Zones (Out of the Eyes)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schemeClr val="bg1"/>
                </a:solidFill>
                <a:latin typeface="+mn-lt"/>
              </a:rPr>
              <a:t>Alger</a:t>
            </a:r>
            <a:endParaRPr lang="en-US" sz="320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0A4E8-49AE-4E86-998E-EEDB88A2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4" y="1321517"/>
            <a:ext cx="9144131" cy="45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wearing a costume&#10;&#10;Description automatically generated">
            <a:extLst>
              <a:ext uri="{FF2B5EF4-FFF2-40B4-BE49-F238E27FC236}">
                <a16:creationId xmlns:a16="http://schemas.microsoft.com/office/drawing/2014/main" id="{A972BC0C-9880-46D4-B330-CC14A1D74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232622" y="1285427"/>
            <a:ext cx="5843631" cy="45115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161985" cy="4515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Mainstream media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(movies, TV, books, most video games)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the “Fourth Wall”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 the user the observer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places the user in the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and the narrative doesn’t address the user as if present, it can be disturbing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make the user the observer but there is a loss of presence in that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movie makers have an issue with certain kinds of films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Henry (a short about a lonely hedgehog)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https://www.youtube.com/watch?v=IUY2yI5F16U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1:50 &amp; 7:00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D154E6-EBCE-4E50-9114-50D483ECBAC3}"/>
              </a:ext>
            </a:extLst>
          </p:cNvPr>
          <p:cNvGrpSpPr/>
          <p:nvPr/>
        </p:nvGrpSpPr>
        <p:grpSpPr>
          <a:xfrm>
            <a:off x="6232622" y="1285426"/>
            <a:ext cx="5895975" cy="4495800"/>
            <a:chOff x="6180278" y="1739544"/>
            <a:chExt cx="5895975" cy="44958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9F74A5-F500-4E84-AB84-63C3828EF00A}"/>
                </a:ext>
              </a:extLst>
            </p:cNvPr>
            <p:cNvSpPr txBox="1"/>
            <p:nvPr/>
          </p:nvSpPr>
          <p:spPr>
            <a:xfrm>
              <a:off x="6277732" y="5500167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D. Dolan</a:t>
              </a:r>
            </a:p>
          </p:txBody>
        </p:sp>
        <p:pic>
          <p:nvPicPr>
            <p:cNvPr id="21" name="Picture 20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B287CAAE-78BD-4F2A-AAFD-F0D3D8B6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278" y="1739544"/>
              <a:ext cx="5895975" cy="4495800"/>
            </a:xfrm>
            <a:prstGeom prst="rect">
              <a:avLst/>
            </a:prstGeom>
          </p:spPr>
        </p:pic>
      </p:grpSp>
      <p:pic>
        <p:nvPicPr>
          <p:cNvPr id="27" name="Picture 26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A48FDD37-508D-45DC-A519-F7B4535F0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r="13654"/>
          <a:stretch/>
        </p:blipFill>
        <p:spPr>
          <a:xfrm>
            <a:off x="6232622" y="1285427"/>
            <a:ext cx="5895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  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1024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Games use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(Ghost with Impact) often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Moss and Astro Bot are very successful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games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picture containing table, sitting, indoor&#10;&#10;Description automatically generated">
            <a:extLst>
              <a:ext uri="{FF2B5EF4-FFF2-40B4-BE49-F238E27FC236}">
                <a16:creationId xmlns:a16="http://schemas.microsoft.com/office/drawing/2014/main" id="{74BAD25E-5B1D-4F8A-9C73-6A7246B0C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417"/>
            <a:ext cx="5898990" cy="3318182"/>
          </a:xfrm>
          <a:prstGeom prst="rect">
            <a:avLst/>
          </a:prstGeom>
        </p:spPr>
      </p:pic>
      <p:pic>
        <p:nvPicPr>
          <p:cNvPr id="17" name="Picture 16" descr="A picture containing indoor, table, wall, building&#10;&#10;Description automatically generated">
            <a:extLst>
              <a:ext uri="{FF2B5EF4-FFF2-40B4-BE49-F238E27FC236}">
                <a16:creationId xmlns:a16="http://schemas.microsoft.com/office/drawing/2014/main" id="{9BA2C937-8EB8-454A-A31C-91602EAEE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2117416"/>
            <a:ext cx="5898991" cy="33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2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aspect of User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experiences you will want the user to have but what comes first?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does the user want to do vs what do you want him to do?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get the two elements to match?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have one hierarchy of choices, give the user the freedom to choose their own path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the know what the choices are (get their attention).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Simplicity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(it’s the old adage of KISS, Keep It Stupid Simple)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yeah I know 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ain’t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their intent and make it happen quickly and simply, don’t make the user work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Design: User Intent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  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00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8941" y="1097280"/>
            <a:ext cx="115429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et's Play Eye of the Beholder II Part 06b - Fixing an Error (720p)Trim">
            <a:hlinkClick r:id="" action="ppaction://media"/>
            <a:extLst>
              <a:ext uri="{FF2B5EF4-FFF2-40B4-BE49-F238E27FC236}">
                <a16:creationId xmlns:a16="http://schemas.microsoft.com/office/drawing/2014/main" id="{D3ACE241-BF23-4F87-9C17-6BA999F30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458" y="76203"/>
            <a:ext cx="10796809" cy="67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1894" y="275594"/>
            <a:ext cx="9857158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Project Production Begins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CAEE26-3D42-476E-B838-C13E1A474EFA}"/>
              </a:ext>
            </a:extLst>
          </p:cNvPr>
          <p:cNvGraphicFramePr>
            <a:graphicFrameLocks noGrp="1"/>
          </p:cNvGraphicFramePr>
          <p:nvPr/>
        </p:nvGraphicFramePr>
        <p:xfrm>
          <a:off x="213065" y="1261841"/>
          <a:ext cx="11172260" cy="840822"/>
        </p:xfrm>
        <a:graphic>
          <a:graphicData uri="http://schemas.openxmlformats.org/drawingml/2006/table">
            <a:tbl>
              <a:tblPr/>
              <a:tblGrid>
                <a:gridCol w="366305">
                  <a:extLst>
                    <a:ext uri="{9D8B030D-6E8A-4147-A177-3AD203B41FA5}">
                      <a16:colId xmlns:a16="http://schemas.microsoft.com/office/drawing/2014/main" val="2044129019"/>
                    </a:ext>
                  </a:extLst>
                </a:gridCol>
                <a:gridCol w="366305">
                  <a:extLst>
                    <a:ext uri="{9D8B030D-6E8A-4147-A177-3AD203B41FA5}">
                      <a16:colId xmlns:a16="http://schemas.microsoft.com/office/drawing/2014/main" val="2523127304"/>
                    </a:ext>
                  </a:extLst>
                </a:gridCol>
                <a:gridCol w="366305">
                  <a:extLst>
                    <a:ext uri="{9D8B030D-6E8A-4147-A177-3AD203B41FA5}">
                      <a16:colId xmlns:a16="http://schemas.microsoft.com/office/drawing/2014/main" val="795138304"/>
                    </a:ext>
                  </a:extLst>
                </a:gridCol>
                <a:gridCol w="366305">
                  <a:extLst>
                    <a:ext uri="{9D8B030D-6E8A-4147-A177-3AD203B41FA5}">
                      <a16:colId xmlns:a16="http://schemas.microsoft.com/office/drawing/2014/main" val="3435803257"/>
                    </a:ext>
                  </a:extLst>
                </a:gridCol>
                <a:gridCol w="366305">
                  <a:extLst>
                    <a:ext uri="{9D8B030D-6E8A-4147-A177-3AD203B41FA5}">
                      <a16:colId xmlns:a16="http://schemas.microsoft.com/office/drawing/2014/main" val="1205747913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3061402205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782609069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457359160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600636975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3671562331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4204071101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1605240573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1071978010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695787875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693595801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3767415027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1970888590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883698050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540136729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3015604697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3881994949"/>
                    </a:ext>
                  </a:extLst>
                </a:gridCol>
                <a:gridCol w="549455">
                  <a:extLst>
                    <a:ext uri="{9D8B030D-6E8A-4147-A177-3AD203B41FA5}">
                      <a16:colId xmlns:a16="http://schemas.microsoft.com/office/drawing/2014/main" val="2441757512"/>
                    </a:ext>
                  </a:extLst>
                </a:gridCol>
              </a:tblGrid>
              <a:tr h="35588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Discovery (2 weeks)</a:t>
                      </a:r>
                    </a:p>
                  </a:txBody>
                  <a:tcPr marL="4564" marR="4564" marT="4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 Production (2 Week)</a:t>
                      </a:r>
                    </a:p>
                  </a:txBody>
                  <a:tcPr marL="4564" marR="4564" marT="4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227203"/>
                  </a:ext>
                </a:extLst>
              </a:tr>
              <a:tr h="257436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 (7 Weeks)</a:t>
                      </a:r>
                    </a:p>
                    <a:p>
                      <a:pPr algn="ctr" rtl="0" fontAlgn="b"/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38471"/>
                  </a:ext>
                </a:extLst>
              </a:tr>
              <a:tr h="227503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</a:t>
                      </a:r>
                    </a:p>
                  </a:txBody>
                  <a:tcPr marL="4564" marR="4564" marT="456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3399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5EDF9-3342-405E-96EB-DFE66465E935}"/>
              </a:ext>
            </a:extLst>
          </p:cNvPr>
          <p:cNvGrpSpPr/>
          <p:nvPr/>
        </p:nvGrpSpPr>
        <p:grpSpPr>
          <a:xfrm>
            <a:off x="9493929" y="1813314"/>
            <a:ext cx="1387205" cy="1615686"/>
            <a:chOff x="8829666" y="1745580"/>
            <a:chExt cx="1710680" cy="27498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2AE27-D95D-4DAF-9B96-D26E6CBCBA42}"/>
                </a:ext>
              </a:extLst>
            </p:cNvPr>
            <p:cNvSpPr/>
            <p:nvPr/>
          </p:nvSpPr>
          <p:spPr>
            <a:xfrm>
              <a:off x="9145835" y="1745580"/>
              <a:ext cx="45719" cy="13094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941F7AE5-5C15-4F53-A64D-9D550AC5F377}"/>
                </a:ext>
              </a:extLst>
            </p:cNvPr>
            <p:cNvSpPr txBox="1">
              <a:spLocks/>
            </p:cNvSpPr>
            <p:nvPr/>
          </p:nvSpPr>
          <p:spPr>
            <a:xfrm>
              <a:off x="8829666" y="3064362"/>
              <a:ext cx="1710680" cy="1431040"/>
            </a:xfrm>
            <a:prstGeom prst="rect">
              <a:avLst/>
            </a:prstGeom>
            <a:noFill/>
          </p:spPr>
          <p:txBody>
            <a:bodyPr tIns="91440"/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Alpha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Due 11/29/2019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 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89508-5BEF-4B2E-8C4A-0382B181114C}"/>
              </a:ext>
            </a:extLst>
          </p:cNvPr>
          <p:cNvGrpSpPr/>
          <p:nvPr/>
        </p:nvGrpSpPr>
        <p:grpSpPr>
          <a:xfrm>
            <a:off x="10117004" y="1813314"/>
            <a:ext cx="1589189" cy="1159156"/>
            <a:chOff x="8798343" y="1745580"/>
            <a:chExt cx="1151783" cy="19728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7F3C55-D49C-4F51-B0FC-D3727D0707CF}"/>
                </a:ext>
              </a:extLst>
            </p:cNvPr>
            <p:cNvSpPr/>
            <p:nvPr/>
          </p:nvSpPr>
          <p:spPr>
            <a:xfrm>
              <a:off x="9044242" y="1745580"/>
              <a:ext cx="33135" cy="6027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7A2D392F-714E-4923-9007-B268C09BF237}"/>
                </a:ext>
              </a:extLst>
            </p:cNvPr>
            <p:cNvSpPr txBox="1">
              <a:spLocks/>
            </p:cNvSpPr>
            <p:nvPr/>
          </p:nvSpPr>
          <p:spPr>
            <a:xfrm>
              <a:off x="8798343" y="2348332"/>
              <a:ext cx="1151783" cy="1370078"/>
            </a:xfrm>
            <a:prstGeom prst="rect">
              <a:avLst/>
            </a:prstGeom>
            <a:noFill/>
          </p:spPr>
          <p:txBody>
            <a:bodyPr tIns="91440"/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Beta      Final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4480DF89-F623-4427-9A4C-69D4CB2950ED}"/>
              </a:ext>
            </a:extLst>
          </p:cNvPr>
          <p:cNvSpPr txBox="1">
            <a:spLocks/>
          </p:cNvSpPr>
          <p:nvPr/>
        </p:nvSpPr>
        <p:spPr>
          <a:xfrm>
            <a:off x="5003867" y="2087602"/>
            <a:ext cx="3715806" cy="1372015"/>
          </a:xfrm>
          <a:prstGeom prst="rect">
            <a:avLst/>
          </a:prstGeom>
          <a:noFill/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Production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60A47F1-1FAD-4ECE-9254-EA2C81377CDF}"/>
              </a:ext>
            </a:extLst>
          </p:cNvPr>
          <p:cNvSpPr txBox="1">
            <a:spLocks/>
          </p:cNvSpPr>
          <p:nvPr/>
        </p:nvSpPr>
        <p:spPr>
          <a:xfrm>
            <a:off x="658940" y="2096935"/>
            <a:ext cx="5732981" cy="1220227"/>
          </a:xfrm>
          <a:prstGeom prst="rect">
            <a:avLst/>
          </a:prstGeom>
          <a:noFill/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Proof Of Concept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Discovery: Milestone Due </a:t>
            </a:r>
            <a:r>
              <a:rPr lang="en-US" sz="1600" dirty="0">
                <a:solidFill>
                  <a:prstClr val="white"/>
                </a:solidFill>
                <a:latin typeface="Montserrat" panose="02000505000000020004" pitchFamily="2" charset="0"/>
              </a:rPr>
              <a:t>TBD (around 10/9/2019)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Pre-Production: Milestone Due </a:t>
            </a:r>
            <a:r>
              <a:rPr lang="en-US" sz="1600" dirty="0">
                <a:solidFill>
                  <a:prstClr val="white"/>
                </a:solidFill>
                <a:latin typeface="Montserrat" panose="02000505000000020004" pitchFamily="2" charset="0"/>
              </a:rPr>
              <a:t>TBD (around 10/30/2019)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947514-D537-4BBD-A052-004BA57A6F60}"/>
              </a:ext>
            </a:extLst>
          </p:cNvPr>
          <p:cNvSpPr/>
          <p:nvPr/>
        </p:nvSpPr>
        <p:spPr>
          <a:xfrm>
            <a:off x="101600" y="3326496"/>
            <a:ext cx="12090400" cy="252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Discovery: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Vision Canvas: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template provided and the example to create a clear vision for your group project.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World/Environment Description: 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template provided to create a description of the app/game environment.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Level Action 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Prepare an action loop that shows the main flow of your app/game.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 will be set for the Projects on Thursday and they will help guide you through the Discovery Process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5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C345BF-CB98-4118-81D8-A2DF2ABFF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8"/>
          <a:stretch/>
        </p:blipFill>
        <p:spPr>
          <a:xfrm>
            <a:off x="7747001" y="1573548"/>
            <a:ext cx="4205869" cy="4089401"/>
          </a:xfrm>
          <a:prstGeom prst="rect">
            <a:avLst/>
          </a:prstGeom>
        </p:spPr>
      </p:pic>
      <p:pic>
        <p:nvPicPr>
          <p:cNvPr id="13" name="Picture 12" descr="A brick sidewalk&#10;&#10;Description automatically generated">
            <a:extLst>
              <a:ext uri="{FF2B5EF4-FFF2-40B4-BE49-F238E27FC236}">
                <a16:creationId xmlns:a16="http://schemas.microsoft.com/office/drawing/2014/main" id="{82FAB154-BEB0-458E-8DF9-1122583E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93" y="1566671"/>
            <a:ext cx="4205870" cy="40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4C446-1C39-41F0-B585-265D979AD27C}"/>
              </a:ext>
            </a:extLst>
          </p:cNvPr>
          <p:cNvSpPr txBox="1"/>
          <p:nvPr/>
        </p:nvSpPr>
        <p:spPr>
          <a:xfrm>
            <a:off x="9671028" y="6645688"/>
            <a:ext cx="2281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https://accessibility.colostate.edu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User Intent: Getting their Attention, so they can choose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  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363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things that draw your attention in the real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Pause, consider your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Funnels, borders, elements that constrict flow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 that standout against the background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Something out of place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D062F-A58A-41F5-BF10-3921E2843D79}"/>
              </a:ext>
            </a:extLst>
          </p:cNvPr>
          <p:cNvSpPr/>
          <p:nvPr/>
        </p:nvSpPr>
        <p:spPr>
          <a:xfrm>
            <a:off x="4214651" y="3244334"/>
            <a:ext cx="376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https://www.hr.uillinois.edu/benefits/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8FB0FF-61AC-4755-9F99-64A5B93FB190}"/>
              </a:ext>
            </a:extLst>
          </p:cNvPr>
          <p:cNvGrpSpPr/>
          <p:nvPr/>
        </p:nvGrpSpPr>
        <p:grpSpPr>
          <a:xfrm>
            <a:off x="3594004" y="1515533"/>
            <a:ext cx="7954727" cy="4284133"/>
            <a:chOff x="3189866" y="1998261"/>
            <a:chExt cx="8763004" cy="4162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5C0DEA-3BC1-48C2-8EFF-9DF5E63E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66" y="1998261"/>
              <a:ext cx="8763004" cy="408940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64C446-1C39-41F0-B585-265D979AD27C}"/>
                </a:ext>
              </a:extLst>
            </p:cNvPr>
            <p:cNvSpPr txBox="1"/>
            <p:nvPr/>
          </p:nvSpPr>
          <p:spPr>
            <a:xfrm>
              <a:off x="9671027" y="5883688"/>
              <a:ext cx="22818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https://accessibility.colostate.edu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FC3EDC-B617-491A-9CB0-575098D1087C}"/>
              </a:ext>
            </a:extLst>
          </p:cNvPr>
          <p:cNvGrpSpPr/>
          <p:nvPr/>
        </p:nvGrpSpPr>
        <p:grpSpPr>
          <a:xfrm>
            <a:off x="3594004" y="1262972"/>
            <a:ext cx="7954727" cy="4477428"/>
            <a:chOff x="3594004" y="1262972"/>
            <a:chExt cx="7954727" cy="4477428"/>
          </a:xfrm>
        </p:grpSpPr>
        <p:pic>
          <p:nvPicPr>
            <p:cNvPr id="5" name="Picture 4" descr="A picture containing indoor, wall, floor, table&#10;&#10;Description automatically generated">
              <a:extLst>
                <a:ext uri="{FF2B5EF4-FFF2-40B4-BE49-F238E27FC236}">
                  <a16:creationId xmlns:a16="http://schemas.microsoft.com/office/drawing/2014/main" id="{4597D823-273C-4B82-8059-4D4EA726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004" y="1262972"/>
              <a:ext cx="7954727" cy="44774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7443-9468-41C7-8427-C23FFD0AC428}"/>
                </a:ext>
              </a:extLst>
            </p:cNvPr>
            <p:cNvSpPr txBox="1"/>
            <p:nvPr/>
          </p:nvSpPr>
          <p:spPr>
            <a:xfrm>
              <a:off x="10144885" y="5323562"/>
              <a:ext cx="1403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Story Studio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User Intent: Getting their Attention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  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16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is very powerful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Color is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Lighting changes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548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is hard but is key to a successful VR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auditory systems are very sensitive and update faster than the visual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from outside the experience will disconnect the user from your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done right will draw the user in, affirming the experience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can set mood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 the implication of content presence without the content (bird sounds)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 to provide the key details of the world and be localized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for successful VR 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matching content in the near, mid-range and far range zones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Ducking (lowing non-important audio)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Listening Angle (things outside your FOV are attenuated)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https://www.google.com/search?q=Back+to+dinosaur+Island+VR+demo&amp;rlz=1C1CHBF_enUS802US802&amp;source=lnms&amp;tbm=isch&amp;sa=X&amp;ved=0ahUKEwjS4_Kr5q_gAhVL7YMKHd9RBLoQ_AUIECgD&amp;biw=973&amp;bih=935#imgrc=btjTyrFfrWCgLM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Getting their Attention – Audio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     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84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545417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layout is important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App/Game Name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Descriptive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Genre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Experience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Types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Foundational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Pillars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Systems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FF07BD-C29D-4CAB-9A46-D3BF68036CD6}"/>
              </a:ext>
            </a:extLst>
          </p:cNvPr>
          <p:cNvGraphicFramePr>
            <a:graphicFrameLocks noGrp="1"/>
          </p:cNvGraphicFramePr>
          <p:nvPr/>
        </p:nvGraphicFramePr>
        <p:xfrm>
          <a:off x="3792354" y="1051560"/>
          <a:ext cx="8225910" cy="5509205"/>
        </p:xfrm>
        <a:graphic>
          <a:graphicData uri="http://schemas.openxmlformats.org/drawingml/2006/table">
            <a:tbl>
              <a:tblPr/>
              <a:tblGrid>
                <a:gridCol w="1680251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1125700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882819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700021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837119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7923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196385">
                <a:tc gridSpan="3">
                  <a:txBody>
                    <a:bodyPr/>
                    <a:lstStyle/>
                    <a:p>
                      <a:pPr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App/Game Name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35602"/>
                  </a:ext>
                </a:extLst>
              </a:tr>
              <a:tr h="163245">
                <a:tc gridSpan="2"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580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"Player can...")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 or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2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410440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10440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Player Types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9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Docs Process: Simple Action Loop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5BDEA-E2B2-426E-956C-C4BAAFFB864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7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052">
                  <a:extLst>
                    <a:ext uri="{9D8B030D-6E8A-4147-A177-3AD203B41FA5}">
                      <a16:colId xmlns:a16="http://schemas.microsoft.com/office/drawing/2014/main" val="163413225"/>
                    </a:ext>
                  </a:extLst>
                </a:gridCol>
                <a:gridCol w="3816265">
                  <a:extLst>
                    <a:ext uri="{9D8B030D-6E8A-4147-A177-3AD203B41FA5}">
                      <a16:colId xmlns:a16="http://schemas.microsoft.com/office/drawing/2014/main" val="195551663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3565477762"/>
                    </a:ext>
                  </a:extLst>
                </a:gridCol>
                <a:gridCol w="598190">
                  <a:extLst>
                    <a:ext uri="{9D8B030D-6E8A-4147-A177-3AD203B41FA5}">
                      <a16:colId xmlns:a16="http://schemas.microsoft.com/office/drawing/2014/main" val="766448370"/>
                    </a:ext>
                  </a:extLst>
                </a:gridCol>
                <a:gridCol w="31016">
                  <a:extLst>
                    <a:ext uri="{9D8B030D-6E8A-4147-A177-3AD203B41FA5}">
                      <a16:colId xmlns:a16="http://schemas.microsoft.com/office/drawing/2014/main" val="306145799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2136267691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2262407012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2874223714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950612756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4214913681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3366986456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3876127540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3978089478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528970951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4080568735"/>
                    </a:ext>
                  </a:extLst>
                </a:gridCol>
                <a:gridCol w="629207">
                  <a:extLst>
                    <a:ext uri="{9D8B030D-6E8A-4147-A177-3AD203B41FA5}">
                      <a16:colId xmlns:a16="http://schemas.microsoft.com/office/drawing/2014/main" val="802077616"/>
                    </a:ext>
                  </a:extLst>
                </a:gridCol>
              </a:tblGrid>
              <a:tr h="250349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Game World Description (primarily used for game projects)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60015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ctr" fontAlgn="ctr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NOTE: The elements in italics are examples or explanations and can be deleted.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1466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254715031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5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Art Style: (stylized, photorealistic, mixed, etc.): One word or a short sentence to give a general idea. Your Art design doc will be more specific.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710157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0023348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251571270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995246922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5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Tone: (dark, upbeat, humorous, etc.): Again, a one word or short sentence to describe the overall tone, your tone target will be more specific.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62871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611296001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05315126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699288480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Environment: Describe the environment clearly and in detail (enough for another person to have a good picture in their head).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981915929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Where does the game take place?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03051163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269439373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4195138849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When does it take place?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008744494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839448267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653093134"/>
                  </a:ext>
                </a:extLst>
              </a:tr>
              <a:tr h="1918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What is the user trying to overcome in the environment (if anything)?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026913500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648923611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374612224"/>
                  </a:ext>
                </a:extLst>
              </a:tr>
              <a:tr h="1918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Describe the forces that drive the user from an environmental aspect.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260072116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6710495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49774389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History &amp; Culture of the World/Environment: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9859240"/>
                  </a:ext>
                </a:extLst>
              </a:tr>
              <a:tr h="191832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Why is the world like it is, what is its backstory? 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655969795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05050329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611324041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Relation to the real world: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639934381"/>
                  </a:ext>
                </a:extLst>
              </a:tr>
              <a:tr h="191832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Is it tied to the real world in any way?  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504047993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367196309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389583201"/>
                  </a:ext>
                </a:extLst>
              </a:tr>
              <a:tr h="191832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Which key elements are similar and which are different (for a reason)?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1752012399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106697308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4215028399"/>
                  </a:ext>
                </a:extLst>
              </a:tr>
              <a:tr h="188283"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gridSpan="11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Important Audio Elements of the Environment/World: Audio can help define a world or environment.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47" marR="2047" marT="2047" marB="0" anchor="b"/>
                </a:tc>
                <a:extLst>
                  <a:ext uri="{0D108BD9-81ED-4DB2-BD59-A6C34878D82A}">
                    <a16:rowId xmlns:a16="http://schemas.microsoft.com/office/drawing/2014/main" val="2455328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75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Docs Process: Simple Action Loop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AD2A15-14A2-415B-A675-BBB877517A5C}"/>
              </a:ext>
            </a:extLst>
          </p:cNvPr>
          <p:cNvGrpSpPr/>
          <p:nvPr/>
        </p:nvGrpSpPr>
        <p:grpSpPr>
          <a:xfrm>
            <a:off x="1502279" y="2322669"/>
            <a:ext cx="8199473" cy="2324325"/>
            <a:chOff x="1502279" y="2322669"/>
            <a:chExt cx="8199473" cy="2324325"/>
          </a:xfrm>
        </p:grpSpPr>
        <p:sp>
          <p:nvSpPr>
            <p:cNvPr id="76" name="Arrow: Bent-Up 75">
              <a:extLst>
                <a:ext uri="{FF2B5EF4-FFF2-40B4-BE49-F238E27FC236}">
                  <a16:creationId xmlns:a16="http://schemas.microsoft.com/office/drawing/2014/main" id="{A10F9ADC-BB83-4C57-86B7-3FC34863D5B6}"/>
                </a:ext>
              </a:extLst>
            </p:cNvPr>
            <p:cNvSpPr/>
            <p:nvPr/>
          </p:nvSpPr>
          <p:spPr>
            <a:xfrm flipH="1">
              <a:off x="4219656" y="3981589"/>
              <a:ext cx="1659497" cy="608969"/>
            </a:xfrm>
            <a:prstGeom prst="bentUpArrow">
              <a:avLst>
                <a:gd name="adj1" fmla="val 25000"/>
                <a:gd name="adj2" fmla="val 26950"/>
                <a:gd name="adj3" fmla="val 23754"/>
              </a:avLst>
            </a:prstGeom>
            <a:solidFill>
              <a:srgbClr val="FF0000">
                <a:alpha val="5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B71F2B-7447-4A10-B873-F7B936728BDC}"/>
                </a:ext>
              </a:extLst>
            </p:cNvPr>
            <p:cNvSpPr/>
            <p:nvPr/>
          </p:nvSpPr>
          <p:spPr>
            <a:xfrm>
              <a:off x="1502279" y="3075231"/>
              <a:ext cx="874014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80CC62-1DDF-4000-9BC6-2C615AE90C1A}"/>
                </a:ext>
              </a:extLst>
            </p:cNvPr>
            <p:cNvSpPr/>
            <p:nvPr/>
          </p:nvSpPr>
          <p:spPr>
            <a:xfrm>
              <a:off x="3696616" y="3109199"/>
              <a:ext cx="1059829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Home 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70245F-AA13-4035-A0F7-C98E92C9D9D0}"/>
                </a:ext>
              </a:extLst>
            </p:cNvPr>
            <p:cNvSpPr/>
            <p:nvPr/>
          </p:nvSpPr>
          <p:spPr>
            <a:xfrm>
              <a:off x="5970803" y="3113670"/>
              <a:ext cx="958468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Mission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8811DD-FC9B-4EEC-916A-A3E6BBD8502E}"/>
                </a:ext>
              </a:extLst>
            </p:cNvPr>
            <p:cNvSpPr/>
            <p:nvPr/>
          </p:nvSpPr>
          <p:spPr>
            <a:xfrm>
              <a:off x="8743284" y="3075231"/>
              <a:ext cx="958468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Combat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S04</a:t>
              </a:r>
            </a:p>
          </p:txBody>
        </p:sp>
        <p:sp>
          <p:nvSpPr>
            <p:cNvPr id="81" name="Arrow: Bent-Up 80">
              <a:extLst>
                <a:ext uri="{FF2B5EF4-FFF2-40B4-BE49-F238E27FC236}">
                  <a16:creationId xmlns:a16="http://schemas.microsoft.com/office/drawing/2014/main" id="{9920ECEF-86ED-4060-8395-2D65517C26C1}"/>
                </a:ext>
              </a:extLst>
            </p:cNvPr>
            <p:cNvSpPr/>
            <p:nvPr/>
          </p:nvSpPr>
          <p:spPr>
            <a:xfrm rot="16200000">
              <a:off x="8761320" y="2316331"/>
              <a:ext cx="643433" cy="656110"/>
            </a:xfrm>
            <a:prstGeom prst="bentUpArrow">
              <a:avLst>
                <a:gd name="adj1" fmla="val 20058"/>
                <a:gd name="adj2" fmla="val 2500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Arrow: Bent-Up 41">
              <a:extLst>
                <a:ext uri="{FF2B5EF4-FFF2-40B4-BE49-F238E27FC236}">
                  <a16:creationId xmlns:a16="http://schemas.microsoft.com/office/drawing/2014/main" id="{9B44D0B6-FDF4-41EE-A090-DB40355B2444}"/>
                </a:ext>
              </a:extLst>
            </p:cNvPr>
            <p:cNvSpPr/>
            <p:nvPr/>
          </p:nvSpPr>
          <p:spPr>
            <a:xfrm rot="10800000">
              <a:off x="6306280" y="2421937"/>
              <a:ext cx="2308396" cy="608967"/>
            </a:xfrm>
            <a:prstGeom prst="bentUpArrow">
              <a:avLst>
                <a:gd name="adj1" fmla="val 25000"/>
                <a:gd name="adj2" fmla="val 2695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Up 53">
              <a:extLst>
                <a:ext uri="{FF2B5EF4-FFF2-40B4-BE49-F238E27FC236}">
                  <a16:creationId xmlns:a16="http://schemas.microsoft.com/office/drawing/2014/main" id="{18C64451-0292-4852-BE50-D1B2F9C2CC8C}"/>
                </a:ext>
              </a:extLst>
            </p:cNvPr>
            <p:cNvSpPr/>
            <p:nvPr/>
          </p:nvSpPr>
          <p:spPr>
            <a:xfrm rot="5400000">
              <a:off x="7670382" y="2573629"/>
              <a:ext cx="366856" cy="1665782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A5001389-1600-4154-8653-2BFBBC918F1E}"/>
                </a:ext>
              </a:extLst>
            </p:cNvPr>
            <p:cNvSpPr/>
            <p:nvPr/>
          </p:nvSpPr>
          <p:spPr>
            <a:xfrm rot="5400000">
              <a:off x="5233725" y="2860071"/>
              <a:ext cx="286273" cy="1092897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04E12182-493F-4AF6-B145-ECFFA47DE3DD}"/>
                </a:ext>
              </a:extLst>
            </p:cNvPr>
            <p:cNvSpPr/>
            <p:nvPr/>
          </p:nvSpPr>
          <p:spPr>
            <a:xfrm rot="5400000">
              <a:off x="2961207" y="2915367"/>
              <a:ext cx="286273" cy="1092897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Arrow: Bent-Up 56">
              <a:extLst>
                <a:ext uri="{FF2B5EF4-FFF2-40B4-BE49-F238E27FC236}">
                  <a16:creationId xmlns:a16="http://schemas.microsoft.com/office/drawing/2014/main" id="{F2FDD7A3-3749-4899-BE31-1FDD62B3C655}"/>
                </a:ext>
              </a:extLst>
            </p:cNvPr>
            <p:cNvSpPr/>
            <p:nvPr/>
          </p:nvSpPr>
          <p:spPr>
            <a:xfrm rot="16200000" flipH="1">
              <a:off x="7427329" y="2663231"/>
              <a:ext cx="608967" cy="3358560"/>
            </a:xfrm>
            <a:prstGeom prst="bentUpArrow">
              <a:avLst>
                <a:gd name="adj1" fmla="val 23933"/>
                <a:gd name="adj2" fmla="val 25000"/>
                <a:gd name="adj3" fmla="val 25000"/>
              </a:avLst>
            </a:prstGeom>
            <a:solidFill>
              <a:srgbClr val="FF0000">
                <a:alpha val="5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B5652ACE-0D38-482C-9A5A-37F0A935A9E5}"/>
                </a:ext>
              </a:extLst>
            </p:cNvPr>
            <p:cNvSpPr/>
            <p:nvPr/>
          </p:nvSpPr>
          <p:spPr>
            <a:xfrm rot="5400000" flipV="1">
              <a:off x="2857514" y="3170887"/>
              <a:ext cx="286273" cy="1124395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8C577903-D16A-439F-A09F-2ABD613F8B62}"/>
                </a:ext>
              </a:extLst>
            </p:cNvPr>
            <p:cNvSpPr/>
            <p:nvPr/>
          </p:nvSpPr>
          <p:spPr>
            <a:xfrm rot="5400000" flipV="1">
              <a:off x="5207184" y="3150458"/>
              <a:ext cx="286274" cy="1057668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55D7F-4754-4B5A-9BE2-DABC539882A8}"/>
                </a:ext>
              </a:extLst>
            </p:cNvPr>
            <p:cNvSpPr txBox="1"/>
            <p:nvPr/>
          </p:nvSpPr>
          <p:spPr>
            <a:xfrm>
              <a:off x="7460478" y="4128631"/>
              <a:ext cx="802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Death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B7CFDB-5FF0-4E56-8DC7-F42F5E01C448}"/>
                </a:ext>
              </a:extLst>
            </p:cNvPr>
            <p:cNvSpPr txBox="1"/>
            <p:nvPr/>
          </p:nvSpPr>
          <p:spPr>
            <a:xfrm>
              <a:off x="7121750" y="2541754"/>
              <a:ext cx="1335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Lose, repeat</a:t>
              </a:r>
            </a:p>
          </p:txBody>
        </p:sp>
        <p:sp>
          <p:nvSpPr>
            <p:cNvPr id="60" name="Arrow: Bent-Up 59">
              <a:extLst>
                <a:ext uri="{FF2B5EF4-FFF2-40B4-BE49-F238E27FC236}">
                  <a16:creationId xmlns:a16="http://schemas.microsoft.com/office/drawing/2014/main" id="{D7965826-0657-4DEC-BB7F-C33BB27402F7}"/>
                </a:ext>
              </a:extLst>
            </p:cNvPr>
            <p:cNvSpPr/>
            <p:nvPr/>
          </p:nvSpPr>
          <p:spPr>
            <a:xfrm rot="10800000">
              <a:off x="3857579" y="2421937"/>
              <a:ext cx="2308396" cy="608967"/>
            </a:xfrm>
            <a:prstGeom prst="bentUpArrow">
              <a:avLst>
                <a:gd name="adj1" fmla="val 25000"/>
                <a:gd name="adj2" fmla="val 2695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990403-D0A9-4B6B-8D5D-949B6B7A2DF9}"/>
                </a:ext>
              </a:extLst>
            </p:cNvPr>
            <p:cNvSpPr txBox="1"/>
            <p:nvPr/>
          </p:nvSpPr>
          <p:spPr>
            <a:xfrm>
              <a:off x="4086632" y="2575156"/>
              <a:ext cx="2101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Win/Lose, no repeat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6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96305"/>
            <a:ext cx="10643285" cy="713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 and VR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2100561" cy="548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Ergonomics: 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science of refining the design of products to optimize them for human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 issues with VR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discomfort (limitations of the human body)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 discomfort (limitations of stereoscopic viewing)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weight of the HMD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kinematic (repetitive motion) issues presented last design class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Designers, what can we do to lessen the impact of VR ergonomic issues related to HMDs?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need to define the target comfort zones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to put key content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for UI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to provide interactions within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sum total of this will drive how our users experience our product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0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094279" cy="5749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 physical limitations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Standing: Easier to look left/right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Sitting: Easier to look up/down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this in terms of platform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turning can be uncomfortable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Recommended view frustum ±35°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an Imax screen is 70° from center seat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over 77° isn’t comfortable for viewing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center 55° get the primary focus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important for specific kinds of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Showing a video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horizontal panels for user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 Physical factors that impact Target Zones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2050" name="Picture 2" descr="[âIMG]">
            <a:extLst>
              <a:ext uri="{FF2B5EF4-FFF2-40B4-BE49-F238E27FC236}">
                <a16:creationId xmlns:a16="http://schemas.microsoft.com/office/drawing/2014/main" id="{E7694D9D-77F2-48CD-819B-DCC397D2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09" y="1226916"/>
            <a:ext cx="5871238" cy="4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6C684A5A-B24C-4735-92A0-3E93AC92A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25" y="1226916"/>
            <a:ext cx="5878322" cy="33065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4B68E18-93AF-49EF-BC07-9AC705CD88B4}"/>
              </a:ext>
            </a:extLst>
          </p:cNvPr>
          <p:cNvGrpSpPr/>
          <p:nvPr/>
        </p:nvGrpSpPr>
        <p:grpSpPr>
          <a:xfrm>
            <a:off x="6144282" y="1226915"/>
            <a:ext cx="5891996" cy="3598657"/>
            <a:chOff x="6144282" y="1226915"/>
            <a:chExt cx="5891996" cy="3598657"/>
          </a:xfrm>
        </p:grpSpPr>
        <p:pic>
          <p:nvPicPr>
            <p:cNvPr id="6" name="Picture 5" descr="A blue screen&#10;&#10;Description automatically generated">
              <a:extLst>
                <a:ext uri="{FF2B5EF4-FFF2-40B4-BE49-F238E27FC236}">
                  <a16:creationId xmlns:a16="http://schemas.microsoft.com/office/drawing/2014/main" id="{D0325E3C-DF32-4906-BCBC-72B0C01B7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4" b="9779"/>
            <a:stretch/>
          </p:blipFill>
          <p:spPr>
            <a:xfrm>
              <a:off x="6144282" y="1226915"/>
              <a:ext cx="5891996" cy="35986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2802C5-5ABE-42FA-A76A-608D1E365E3B}"/>
                </a:ext>
              </a:extLst>
            </p:cNvPr>
            <p:cNvSpPr txBox="1"/>
            <p:nvPr/>
          </p:nvSpPr>
          <p:spPr>
            <a:xfrm>
              <a:off x="6243865" y="4533472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Nixson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Sysanga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9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71029" cy="822960"/>
          </a:xfrm>
        </p:spPr>
        <p:txBody>
          <a:bodyPr anchor="b" anchorCtr="0">
            <a:normAutofit fontScale="90000"/>
          </a:bodyPr>
          <a:lstStyle/>
          <a:p>
            <a:r>
              <a:rPr lang="en-US" sz="3100" dirty="0">
                <a:solidFill>
                  <a:schemeClr val="bg1"/>
                </a:solidFill>
                <a:latin typeface="+mn-lt"/>
              </a:rPr>
              <a:t>VR Design Ergonomics: Visual Discomfort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700" dirty="0">
                <a:solidFill>
                  <a:schemeClr val="bg1"/>
                </a:solidFill>
                <a:latin typeface="+mn-lt"/>
              </a:rPr>
              <a:t>The eye’s convergence rotation angle</a:t>
            </a:r>
            <a:br>
              <a:rPr lang="en-US" sz="20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Alger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 descr="A picture containing sky, boat, scale&#10;&#10;Description automatically generated">
            <a:extLst>
              <a:ext uri="{FF2B5EF4-FFF2-40B4-BE49-F238E27FC236}">
                <a16:creationId xmlns:a16="http://schemas.microsoft.com/office/drawing/2014/main" id="{6E0BF056-ACE6-4DF4-A2D2-0BF2BE39F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23" y="1325880"/>
            <a:ext cx="9144753" cy="4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7391553" cy="438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Content Depth in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of the convergence rotational angle of the eye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within .5 meters of the head crosses the eyes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Oculus you shouldn’t put anything to read or focus on inside 1 meters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 in VR shows best between 1 and 10 meters, 10 to 20 meters provides good VR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beyond 20 meters and the eyes see the same image (flattening it out)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greater than 20 meters is flat you can fake it.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https://www.youtube.com/watch?v=Tl9BFHslqbU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822960"/>
          </a:xfrm>
        </p:spPr>
        <p:txBody>
          <a:bodyPr anchor="b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 </a:t>
            </a:r>
            <a:br>
              <a:rPr lang="en-US" sz="20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schemeClr val="bg1"/>
                </a:solidFill>
                <a:latin typeface="+mn-lt"/>
              </a:rPr>
              <a:t>Joe Ludwig (Valve)</a:t>
            </a: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4" name="Picture 3" descr="A close up of a cat&#10;&#10;Description automatically generated">
            <a:extLst>
              <a:ext uri="{FF2B5EF4-FFF2-40B4-BE49-F238E27FC236}">
                <a16:creationId xmlns:a16="http://schemas.microsoft.com/office/drawing/2014/main" id="{6A53C12D-B15F-4AAD-9585-8B37FC1E1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8" y="1317925"/>
            <a:ext cx="4688917" cy="38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77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1394</Words>
  <Application>Microsoft Office PowerPoint</Application>
  <PresentationFormat>Widescreen</PresentationFormat>
  <Paragraphs>243</Paragraphs>
  <Slides>22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Segoe UI</vt:lpstr>
      <vt:lpstr>Wingdings 2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VR Design Specifics:  Physical factors that impact Target Zones  </vt:lpstr>
      <vt:lpstr>VR Design Ergonomics: Visual Discomfort - The eye’s convergence rotation angle Alger</vt:lpstr>
      <vt:lpstr>VR Design Specifics:   Joe Ludwig (Valve)</vt:lpstr>
      <vt:lpstr>PowerPoint Presentation</vt:lpstr>
      <vt:lpstr>PowerPoint Presentation</vt:lpstr>
      <vt:lpstr>VR Design Ergonomics: User Information zones (Top Down) Alger</vt:lpstr>
      <vt:lpstr>VR Design Specifics: Human posture &amp; HMD weight  Agler (Google)</vt:lpstr>
      <vt:lpstr>VR Design Specifics – Ergonomics Alger</vt:lpstr>
      <vt:lpstr>VR Design Ergonomics: User Information Zones (Out of the Eyes) Alger</vt:lpstr>
      <vt:lpstr>VR Design: General Concerns – Presence &amp; Narrative  </vt:lpstr>
      <vt:lpstr>VR Design: General Concerns – Presence &amp; Narrative    </vt:lpstr>
      <vt:lpstr>VR Design: User Intent    </vt:lpstr>
      <vt:lpstr>PowerPoint Presentation</vt:lpstr>
      <vt:lpstr>User Intent: Getting their Attention, so they can choose    </vt:lpstr>
      <vt:lpstr>User Intent: Getting their Attention    </vt:lpstr>
      <vt:lpstr>Getting their Attention – Audio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Cermak</dc:creator>
  <cp:lastModifiedBy>Eric Shaffer</cp:lastModifiedBy>
  <cp:revision>1</cp:revision>
  <dcterms:created xsi:type="dcterms:W3CDTF">2019-09-22T15:27:17Z</dcterms:created>
  <dcterms:modified xsi:type="dcterms:W3CDTF">2019-09-23T15:26:59Z</dcterms:modified>
</cp:coreProperties>
</file>